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07" r:id="rId2"/>
  </p:sldMasterIdLst>
  <p:notesMasterIdLst>
    <p:notesMasterId r:id="rId9"/>
  </p:notesMasterIdLst>
  <p:handoutMasterIdLst>
    <p:handoutMasterId r:id="rId10"/>
  </p:handoutMasterIdLst>
  <p:sldIdLst>
    <p:sldId id="273" r:id="rId3"/>
    <p:sldId id="307" r:id="rId4"/>
    <p:sldId id="318" r:id="rId5"/>
    <p:sldId id="320" r:id="rId6"/>
    <p:sldId id="314" r:id="rId7"/>
    <p:sldId id="319" r:id="rId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0"/>
    <p:restoredTop sz="78303" autoAdjust="0"/>
  </p:normalViewPr>
  <p:slideViewPr>
    <p:cSldViewPr snapToGrid="0">
      <p:cViewPr varScale="1">
        <p:scale>
          <a:sx n="125" d="100"/>
          <a:sy n="125" d="100"/>
        </p:scale>
        <p:origin x="220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2" y="1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6B43861-E5D5-FA4F-85E8-10D222DC75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46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AE61E1C-6369-3448-825B-111C7C45A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20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36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02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Shrinkage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Effect:</a:t>
            </a:r>
            <a:endParaRPr lang="en-CA" sz="1200" b="0" i="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It allows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information to be transferred between the observations of different players and draws closer 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representations of players who share statistical similarities.</a:t>
            </a: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 shrinkage estimator prevents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theencoder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from overfitting to players with high participation, allowing our representation to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generalizeto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the diversity and the sparsity of context-aware player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52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Visualization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Method.</a:t>
            </a:r>
            <a:endParaRPr lang="en-CA" sz="1200" b="0" i="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Randomly select 5 games from the testing set. </a:t>
            </a: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Compute the contextualized embeddings for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acting player at each event. </a:t>
            </a: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Visualize the high-dimensional embedding with the unsupervised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T-distributed Stochastic Neighbor Embedding (T-SNE)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72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3638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30363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5500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527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99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71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43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8027AA4E-BA86-1B44-87B2-C7DBA64B05F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Thank you for your time and interest today!</a:t>
            </a:r>
          </a:p>
        </p:txBody>
      </p:sp>
    </p:spTree>
    <p:extLst>
      <p:ext uri="{BB962C8B-B14F-4D97-AF65-F5344CB8AC3E}">
        <p14:creationId xmlns:p14="http://schemas.microsoft.com/office/powerpoint/2010/main" val="855269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Shrinkage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Effect:</a:t>
            </a:r>
            <a:endParaRPr lang="en-CA" sz="1200" b="0" i="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It allows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information to be transferred between the observations of different players and draws closer the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representations of players who share statistical similarities.</a:t>
            </a:r>
          </a:p>
          <a:p>
            <a:pPr marL="228600" indent="-228600">
              <a:buAutoNum type="arabicParenR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 shrinkage estimator prevents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theencoder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from overfitting to players with high participation, allowing our representation to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generalizeto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the diversity and the sparsity of context-aware player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15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4033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40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4114800"/>
          </a:xfr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4114800"/>
          </a:xfr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38238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0295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6324607"/>
            <a:ext cx="12192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8712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ALL CAPS SLIDE TITLE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10363200" cy="3581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Paragraph text Helvetica 16 points/never go under 12 point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6477000"/>
            <a:ext cx="47752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defRPr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0" y="6324605"/>
            <a:ext cx="12192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83833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-335281" y="207237"/>
            <a:ext cx="12862560" cy="1768840"/>
          </a:xfrm>
        </p:spPr>
        <p:txBody>
          <a:bodyPr>
            <a:noAutofit/>
          </a:bodyPr>
          <a:lstStyle/>
          <a:p>
            <a:pPr algn="ctr"/>
            <a:r>
              <a:rPr lang="en-CA" altLang="en-US" sz="4800" b="1" dirty="0">
                <a:ea typeface="MS PGothic" charset="-128"/>
              </a:rPr>
              <a:t>Learning Agent Representations for Ice Hockey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5300" y="6434653"/>
            <a:ext cx="35814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7792" y="2321668"/>
            <a:ext cx="868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Guiliang Liu </a:t>
            </a:r>
            <a:r>
              <a:rPr lang="en-US" altLang="zh-CN" sz="2000" dirty="0"/>
              <a:t>(</a:t>
            </a:r>
            <a:r>
              <a:rPr lang="en-US" altLang="zh-CN" sz="2000" b="1" dirty="0"/>
              <a:t>Presenter</a:t>
            </a:r>
            <a:r>
              <a:rPr lang="en-US" altLang="zh-CN" sz="2000" dirty="0"/>
              <a:t>), </a:t>
            </a:r>
            <a:r>
              <a:rPr lang="en-US" altLang="zh-CN" sz="2800" dirty="0"/>
              <a:t>Oliver Schulte,</a:t>
            </a:r>
            <a:r>
              <a:rPr lang="zh-CN" altLang="en-US" sz="2800" dirty="0"/>
              <a:t> </a:t>
            </a:r>
            <a:r>
              <a:rPr lang="en-US" altLang="zh-CN" sz="2800" dirty="0"/>
              <a:t>Pascal </a:t>
            </a:r>
            <a:r>
              <a:rPr lang="en-US" altLang="zh-CN" sz="2800" dirty="0" err="1"/>
              <a:t>Poupart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Mike Rudd,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Mehrsan</a:t>
            </a:r>
            <a:r>
              <a:rPr lang="en-US" altLang="zh-CN" sz="2800" dirty="0"/>
              <a:t> Javan.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23" y="4711743"/>
            <a:ext cx="3628932" cy="1540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AB2E8-5338-E746-947B-7D7D6F2A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04" y="4080464"/>
            <a:ext cx="2890265" cy="48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C36AC-BFC3-4849-9EAB-C8B10A505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69" y="5345871"/>
            <a:ext cx="27813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867D5-4C51-1A44-B0D8-889F4210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223" y="3640657"/>
            <a:ext cx="2397217" cy="1076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FCAF29B4-E01F-954B-A631-1C7336B3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064" y="2022209"/>
            <a:ext cx="4151976" cy="55879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E7FF071-1442-C549-A735-A1D9E960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064" y="2135655"/>
            <a:ext cx="4151976" cy="558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4CD396A0-B5C5-2846-9E77-DF9EEF6DC3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56960" y="1035470"/>
                <a:ext cx="5933440" cy="51722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891" indent="-342891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defRPr sz="28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742932" indent="-28574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2971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349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537" indent="-228594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26" indent="-228594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14" indent="-228594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03" indent="-228594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Player</a:t>
                </a:r>
                <a:r>
                  <a:rPr lang="zh-CN" altLang="en-US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r>
                  <a:rPr lang="zh-CN" altLang="en-US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via</a:t>
                </a:r>
                <a:r>
                  <a:rPr lang="zh-CN" altLang="en-US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Generation</a:t>
                </a:r>
                <a:endParaRPr lang="en-US" altLang="zh-CN" sz="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Contextualized</a:t>
                </a:r>
                <a:r>
                  <a:rPr lang="zh-CN" altLang="en-US" sz="2000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representation:</a:t>
                </a:r>
                <a:r>
                  <a:rPr lang="zh-CN" altLang="en-US" sz="2000" b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latent variables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000" b="0" i="1" kern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a representation of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game context:</a:t>
                </a:r>
              </a:p>
              <a:p>
                <a:pPr marL="0" indent="0"/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/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context-aware</a:t>
                </a:r>
                <a:r>
                  <a:rPr lang="zh-CN" alt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prior</a:t>
                </a:r>
                <a:r>
                  <a:rPr lang="zh-CN" alt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observing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acting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player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𝑝𝑙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approximate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posterior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𝑝𝑙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contextualized</a:t>
                </a:r>
                <a:r>
                  <a:rPr lang="zh-CN" alt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player</a:t>
                </a:r>
                <a:r>
                  <a:rPr lang="zh-CN" alt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CA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/>
                <a:endParaRPr lang="en-CA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/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system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flow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becomes: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altLang="zh-CN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4CD396A0-B5C5-2846-9E77-DF9EEF6DC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960" y="1035470"/>
                <a:ext cx="5933440" cy="5172290"/>
              </a:xfrm>
              <a:prstGeom prst="rect">
                <a:avLst/>
              </a:prstGeom>
              <a:blipFill>
                <a:blip r:embed="rId4"/>
                <a:stretch>
                  <a:fillRect l="-2132" t="-1222"/>
                </a:stretch>
              </a:blipFill>
              <a:ln>
                <a:solidFill>
                  <a:schemeClr val="bg1"/>
                </a:solidFill>
              </a:ln>
              <a:extLs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D959CCBD-867A-DC4E-8DA6-E34D1D05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4" y="3928239"/>
            <a:ext cx="4659743" cy="636353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4C6338C9-2E67-5343-BFCE-980AE53DE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394" y="1035470"/>
            <a:ext cx="5405120" cy="517229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Embed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endParaRPr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Modeling the special characteristics of individual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players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(Learning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Agent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Representation).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e.g.,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(XG)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Prediction.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agent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(&gt;1k).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Sparse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diverse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observation.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501"/>
            <a:ext cx="10871200" cy="609600"/>
          </a:xfrm>
        </p:spPr>
        <p:txBody>
          <a:bodyPr/>
          <a:lstStyle/>
          <a:p>
            <a:pPr algn="ctr"/>
            <a:r>
              <a:rPr lang="en-US" altLang="zh-CN" b="1" dirty="0"/>
              <a:t>Player</a:t>
            </a:r>
            <a:r>
              <a:rPr lang="zh-CN" altLang="en-US" b="1" dirty="0"/>
              <a:t> </a:t>
            </a:r>
            <a:r>
              <a:rPr lang="en-US" altLang="zh-CN" b="1" dirty="0"/>
              <a:t>Embedding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64" y="3898436"/>
            <a:ext cx="1165046" cy="1065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9012" y="3857838"/>
            <a:ext cx="1884059" cy="125603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FDCB015-CB16-4071-9E21-D4E0AD0D42B6}"/>
              </a:ext>
            </a:extLst>
          </p:cNvPr>
          <p:cNvSpPr/>
          <p:nvPr/>
        </p:nvSpPr>
        <p:spPr>
          <a:xfrm>
            <a:off x="2896869" y="4061750"/>
            <a:ext cx="1295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2A68-DAE7-3C44-A9B4-D40AC1FB7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020" y="5047547"/>
            <a:ext cx="5007580" cy="12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164DA-E241-9340-AF5C-97FBEA3A9B75}"/>
              </a:ext>
            </a:extLst>
          </p:cNvPr>
          <p:cNvCxnSpPr>
            <a:cxnSpLocks/>
          </p:cNvCxnSpPr>
          <p:nvPr/>
        </p:nvCxnSpPr>
        <p:spPr bwMode="auto">
          <a:xfrm>
            <a:off x="2854574" y="4431558"/>
            <a:ext cx="151299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719C411E-9868-684B-A315-37164DB8B9C1}"/>
                  </a:ext>
                </a:extLst>
              </p:cNvPr>
              <p:cNvSpPr/>
              <p:nvPr/>
            </p:nvSpPr>
            <p:spPr bwMode="auto">
              <a:xfrm>
                <a:off x="680720" y="4061751"/>
                <a:ext cx="989364" cy="369331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State</a:t>
                </a:r>
                <a:r>
                  <a:rPr kumimoji="0" lang="zh-CN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𝒔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719C411E-9868-684B-A315-37164DB8B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720" y="4061751"/>
                <a:ext cx="989364" cy="369331"/>
              </a:xfrm>
              <a:prstGeom prst="roundRect">
                <a:avLst/>
              </a:prstGeom>
              <a:blipFill>
                <a:blip r:embed="rId9"/>
                <a:stretch>
                  <a:fillRect b="-12500"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DF99A7A9-C181-474E-AF9A-A35844C7278F}"/>
                  </a:ext>
                </a:extLst>
              </p:cNvPr>
              <p:cNvSpPr/>
              <p:nvPr/>
            </p:nvSpPr>
            <p:spPr bwMode="auto">
              <a:xfrm>
                <a:off x="509459" y="4718402"/>
                <a:ext cx="1160626" cy="39547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Action</a:t>
                </a:r>
                <a:r>
                  <a:rPr kumimoji="0" lang="zh-CN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DF99A7A9-C181-474E-AF9A-A35844C72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459" y="4718402"/>
                <a:ext cx="1160626" cy="395474"/>
              </a:xfrm>
              <a:prstGeom prst="roundRect">
                <a:avLst/>
              </a:prstGeom>
              <a:blipFill>
                <a:blip r:embed="rId10"/>
                <a:stretch>
                  <a:fillRect b="-5882"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2F7A0260-2F7C-FF4B-A7DA-9763D241078E}"/>
              </a:ext>
            </a:extLst>
          </p:cNvPr>
          <p:cNvSpPr/>
          <p:nvPr/>
        </p:nvSpPr>
        <p:spPr>
          <a:xfrm>
            <a:off x="4311759" y="3568000"/>
            <a:ext cx="1295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Goal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D8CDE894-9D2E-8847-8241-DFFD6E1D2595}"/>
                  </a:ext>
                </a:extLst>
              </p:cNvPr>
              <p:cNvSpPr/>
              <p:nvPr/>
            </p:nvSpPr>
            <p:spPr bwMode="auto">
              <a:xfrm>
                <a:off x="2968870" y="4718401"/>
                <a:ext cx="1223754" cy="39547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Reward</a:t>
                </a:r>
                <a:r>
                  <a:rPr kumimoji="0" lang="zh-CN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𝒓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D8CDE894-9D2E-8847-8241-DFFD6E1D2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8870" y="4718401"/>
                <a:ext cx="1223754" cy="395475"/>
              </a:xfrm>
              <a:prstGeom prst="roundRect">
                <a:avLst/>
              </a:prstGeom>
              <a:blipFill>
                <a:blip r:embed="rId11"/>
                <a:stretch>
                  <a:fillRect b="-5882"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BB568D-3989-BA4F-A3CA-F697CAFBE397}"/>
              </a:ext>
            </a:extLst>
          </p:cNvPr>
          <p:cNvCxnSpPr>
            <a:cxnSpLocks/>
            <a:stCxn id="38" idx="3"/>
          </p:cNvCxnSpPr>
          <p:nvPr/>
        </p:nvCxnSpPr>
        <p:spPr bwMode="auto">
          <a:xfrm>
            <a:off x="1670084" y="4246417"/>
            <a:ext cx="267947" cy="5028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45C245-BC39-414C-A7F2-6E6C21E8867A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V="1">
            <a:off x="1670085" y="4807633"/>
            <a:ext cx="224369" cy="1085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2BE5F0-8947-4746-A256-73E6608D33B7}"/>
              </a:ext>
            </a:extLst>
          </p:cNvPr>
          <p:cNvCxnSpPr>
            <a:cxnSpLocks/>
            <a:stCxn id="42" idx="1"/>
          </p:cNvCxnSpPr>
          <p:nvPr/>
        </p:nvCxnSpPr>
        <p:spPr bwMode="auto">
          <a:xfrm flipH="1" flipV="1">
            <a:off x="2740278" y="4818377"/>
            <a:ext cx="228592" cy="97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6FB2E12-1329-8747-8257-99BE10416032}"/>
                  </a:ext>
                </a:extLst>
              </p:cNvPr>
              <p:cNvSpPr/>
              <p:nvPr/>
            </p:nvSpPr>
            <p:spPr bwMode="auto">
              <a:xfrm>
                <a:off x="1621679" y="3391127"/>
                <a:ext cx="1547009" cy="422096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b="1" dirty="0">
                    <a:solidFill>
                      <a:srgbClr val="000000"/>
                    </a:solidFill>
                    <a:ea typeface="ＭＳ Ｐゴシック" charset="0"/>
                    <a:cs typeface="ＭＳ Ｐゴシック" charset="0"/>
                  </a:rPr>
                  <a:t>I</a:t>
                </a:r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dentity</a:t>
                </a:r>
                <a:r>
                  <a:rPr kumimoji="0" lang="zh-CN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pl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Ｐゴシック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6FB2E12-1329-8747-8257-99BE10416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1679" y="3391127"/>
                <a:ext cx="1547009" cy="42209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2C3258A6-B361-BB40-9732-CCB72CFC8D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0088" y="3004018"/>
            <a:ext cx="690190" cy="345095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FD529C-5BC3-9F4A-B1A8-7EE61874037C}"/>
              </a:ext>
            </a:extLst>
          </p:cNvPr>
          <p:cNvCxnSpPr>
            <a:cxnSpLocks/>
            <a:stCxn id="55" idx="2"/>
          </p:cNvCxnSpPr>
          <p:nvPr/>
        </p:nvCxnSpPr>
        <p:spPr bwMode="auto">
          <a:xfrm>
            <a:off x="2395184" y="3813223"/>
            <a:ext cx="0" cy="1879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CE1CC48A-0141-AE43-B7B1-7C64DDB39565}"/>
              </a:ext>
            </a:extLst>
          </p:cNvPr>
          <p:cNvSpPr txBox="1">
            <a:spLocks/>
          </p:cNvSpPr>
          <p:nvPr/>
        </p:nvSpPr>
        <p:spPr>
          <a:xfrm>
            <a:off x="4305300" y="6434653"/>
            <a:ext cx="35814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  <a:lvl6pPr marL="2514537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6pPr>
            <a:lvl7pPr marL="2971726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7pPr>
            <a:lvl8pPr marL="3428914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8pPr>
            <a:lvl9pPr marL="3886103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40" y="170004"/>
            <a:ext cx="10871200" cy="609600"/>
          </a:xfrm>
        </p:spPr>
        <p:txBody>
          <a:bodyPr/>
          <a:lstStyle/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Structure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DCB015-CB16-4071-9E21-D4E0AD0D42B6}"/>
              </a:ext>
            </a:extLst>
          </p:cNvPr>
          <p:cNvSpPr/>
          <p:nvPr/>
        </p:nvSpPr>
        <p:spPr>
          <a:xfrm>
            <a:off x="256416" y="1016855"/>
            <a:ext cx="1028966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Variational Recurrent Ladder Agent Encoder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VaRLEA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B0995D-A563-2A46-8D5E-4EA68003BD82}"/>
              </a:ext>
            </a:extLst>
          </p:cNvPr>
          <p:cNvSpPr txBox="1">
            <a:spLocks/>
          </p:cNvSpPr>
          <p:nvPr/>
        </p:nvSpPr>
        <p:spPr>
          <a:xfrm>
            <a:off x="4305300" y="6434653"/>
            <a:ext cx="35814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  <a:lvl6pPr marL="2514537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6pPr>
            <a:lvl7pPr marL="2971726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7pPr>
            <a:lvl8pPr marL="3428914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8pPr>
            <a:lvl9pPr marL="3886103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65021-E552-EF40-AC8B-A45D6158F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71" y="1462203"/>
            <a:ext cx="7830449" cy="31443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54FB213-841D-5446-AECC-74E419CDE58A}"/>
                  </a:ext>
                </a:extLst>
              </p:cNvPr>
              <p:cNvSpPr/>
              <p:nvPr/>
            </p:nvSpPr>
            <p:spPr>
              <a:xfrm>
                <a:off x="256416" y="1493908"/>
                <a:ext cx="5179184" cy="3799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contextualized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Ladder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RNN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cell</a:t>
                </a: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Ladder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latent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variables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maintaining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top-down</a:t>
                </a:r>
                <a:r>
                  <a:rPr lang="zh-CN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causal</a:t>
                </a:r>
                <a:r>
                  <a:rPr lang="zh-CN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dependency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Generations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game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context,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(follows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Gaussian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distribution)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predicts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𝑝𝑙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Inference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Derive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player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r>
                  <a:rPr lang="zh-CN" alt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q</m:t>
                    </m:r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𝑝𝑙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1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observing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𝑝𝑙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time-wise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variational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lower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bound: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54FB213-841D-5446-AECC-74E419CDE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6" y="1493908"/>
                <a:ext cx="5179184" cy="3799053"/>
              </a:xfrm>
              <a:prstGeom prst="rect">
                <a:avLst/>
              </a:prstGeom>
              <a:blipFill>
                <a:blip r:embed="rId4"/>
                <a:stretch>
                  <a:fillRect l="-733" t="-667" r="-24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EB8886-FC1B-5442-927E-11DBE720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7" y="5251456"/>
            <a:ext cx="6804784" cy="8903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D08317-2225-7E46-B505-46BBFEF29B33}"/>
                  </a:ext>
                </a:extLst>
              </p:cNvPr>
              <p:cNvSpPr/>
              <p:nvPr/>
            </p:nvSpPr>
            <p:spPr>
              <a:xfrm>
                <a:off x="6908800" y="4728881"/>
                <a:ext cx="52832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Shrinkage</a:t>
                </a:r>
                <a:r>
                  <a:rPr lang="zh-CN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Effect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through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minimzing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𝑘𝑙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endParaRPr lang="en-CA" altLang="zh-CN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Allow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between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Player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observations.</a:t>
                </a:r>
              </a:p>
              <a:p>
                <a:pPr marL="914400" lvl="1" indent="-457200"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CA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hrinkage</a:t>
                </a:r>
                <a:r>
                  <a:rPr lang="en-CA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estimator prevents overfitting</a:t>
                </a:r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D08317-2225-7E46-B505-46BBFEF29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4728881"/>
                <a:ext cx="5283200" cy="1323439"/>
              </a:xfrm>
              <a:prstGeom prst="rect">
                <a:avLst/>
              </a:prstGeom>
              <a:blipFill>
                <a:blip r:embed="rId6"/>
                <a:stretch>
                  <a:fillRect l="-719" t="-2857" r="-48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9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40" y="170004"/>
            <a:ext cx="10871200" cy="609600"/>
          </a:xfrm>
        </p:spPr>
        <p:txBody>
          <a:bodyPr/>
          <a:lstStyle/>
          <a:p>
            <a:r>
              <a:rPr lang="en-US" altLang="zh-CN" b="1" dirty="0"/>
              <a:t>Empirical</a:t>
            </a:r>
            <a:r>
              <a:rPr lang="zh-CN" altLang="en-US" b="1" dirty="0"/>
              <a:t> </a:t>
            </a:r>
            <a:r>
              <a:rPr lang="en-US" altLang="zh-CN" b="1" dirty="0"/>
              <a:t>Evaluation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DCB015-CB16-4071-9E21-D4E0AD0D42B6}"/>
              </a:ext>
            </a:extLst>
          </p:cNvPr>
          <p:cNvSpPr/>
          <p:nvPr/>
        </p:nvSpPr>
        <p:spPr>
          <a:xfrm>
            <a:off x="256416" y="1016855"/>
            <a:ext cx="11935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Embedding Visualization and Case Study: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Visualize the generated player embeddings with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t-SNE.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Compared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CAERNN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(without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shrinkage).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B0995D-A563-2A46-8D5E-4EA68003BD82}"/>
              </a:ext>
            </a:extLst>
          </p:cNvPr>
          <p:cNvSpPr txBox="1">
            <a:spLocks/>
          </p:cNvSpPr>
          <p:nvPr/>
        </p:nvSpPr>
        <p:spPr>
          <a:xfrm>
            <a:off x="4305300" y="6434653"/>
            <a:ext cx="35814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  <a:lvl6pPr marL="2514537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6pPr>
            <a:lvl7pPr marL="2971726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7pPr>
            <a:lvl8pPr marL="3428914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8pPr>
            <a:lvl9pPr marL="3886103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B0FF-8BFD-6A40-8CA1-24B96E21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2401911"/>
            <a:ext cx="2550159" cy="190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49091-747F-CB45-B9A5-BF200AB3A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40" y="4425198"/>
            <a:ext cx="2550159" cy="1901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81D25-A5DD-DD49-BE99-D598B2CC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270" y="4425198"/>
            <a:ext cx="2543322" cy="190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6ED4D-DD7B-004E-8A20-601BB1D8A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270" y="2401911"/>
            <a:ext cx="2543322" cy="1896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0ABC6-D9C2-674A-BA88-A2C68AD36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463" y="2401204"/>
            <a:ext cx="2547620" cy="1896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87F05D-9FD2-974F-80E2-818300AA4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463" y="4427090"/>
            <a:ext cx="2547620" cy="18992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DF3FB-3123-7D43-AAA3-A6E6DD391A71}"/>
              </a:ext>
            </a:extLst>
          </p:cNvPr>
          <p:cNvSpPr/>
          <p:nvPr/>
        </p:nvSpPr>
        <p:spPr>
          <a:xfrm>
            <a:off x="1789367" y="1941367"/>
            <a:ext cx="1795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73BF7F-E845-434D-BCB6-998736FD5533}"/>
              </a:ext>
            </a:extLst>
          </p:cNvPr>
          <p:cNvSpPr/>
          <p:nvPr/>
        </p:nvSpPr>
        <p:spPr>
          <a:xfrm>
            <a:off x="5198048" y="1975115"/>
            <a:ext cx="1795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EFC67D-7CAE-EE4D-986D-7879687F051B}"/>
              </a:ext>
            </a:extLst>
          </p:cNvPr>
          <p:cNvSpPr/>
          <p:nvPr/>
        </p:nvSpPr>
        <p:spPr>
          <a:xfrm>
            <a:off x="8606729" y="1975115"/>
            <a:ext cx="1795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DDB1CB-ECBC-0243-93E8-088156AD2AC5}"/>
              </a:ext>
            </a:extLst>
          </p:cNvPr>
          <p:cNvSpPr/>
          <p:nvPr/>
        </p:nvSpPr>
        <p:spPr>
          <a:xfrm>
            <a:off x="-67497" y="2949459"/>
            <a:ext cx="1795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VaRLEA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DAC17-BB85-204A-B043-C2E995A9310F}"/>
              </a:ext>
            </a:extLst>
          </p:cNvPr>
          <p:cNvSpPr/>
          <p:nvPr/>
        </p:nvSpPr>
        <p:spPr>
          <a:xfrm>
            <a:off x="-67497" y="5046380"/>
            <a:ext cx="1795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CAERNN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228600"/>
            <a:ext cx="8154988" cy="609600"/>
          </a:xfrm>
        </p:spPr>
        <p:txBody>
          <a:bodyPr/>
          <a:lstStyle/>
          <a:p>
            <a:pPr algn="ctr" eaLnBrk="1" hangingPunct="1"/>
            <a:r>
              <a:rPr lang="en-US" altLang="zh-CN" sz="4000" b="1" dirty="0">
                <a:latin typeface="Calibri" charset="0"/>
                <a:ea typeface="MS PGothic" charset="-128"/>
              </a:rPr>
              <a:t>Conclusion</a:t>
            </a:r>
            <a:endParaRPr lang="en-US" altLang="en-US" sz="4000" b="1" dirty="0">
              <a:latin typeface="Calibri" charset="0"/>
              <a:ea typeface="MS PGothic" charset="-128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689225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endParaRPr lang="en-US" altLang="en-US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33" y="3921759"/>
            <a:ext cx="4835635" cy="2231831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72E3BD-53A7-884C-AA14-A645B8992064}"/>
              </a:ext>
            </a:extLst>
          </p:cNvPr>
          <p:cNvSpPr txBox="1">
            <a:spLocks/>
          </p:cNvSpPr>
          <p:nvPr/>
        </p:nvSpPr>
        <p:spPr>
          <a:xfrm>
            <a:off x="4305300" y="6434653"/>
            <a:ext cx="35814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  <a:lvl6pPr marL="2514537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6pPr>
            <a:lvl7pPr marL="2971726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7pPr>
            <a:lvl8pPr marL="3428914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8pPr>
            <a:lvl9pPr marL="3886103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1E6212-B5E6-144E-A0EF-21012D2059EF}"/>
              </a:ext>
            </a:extLst>
          </p:cNvPr>
          <p:cNvSpPr/>
          <p:nvPr/>
        </p:nvSpPr>
        <p:spPr>
          <a:xfrm>
            <a:off x="600353" y="1230282"/>
            <a:ext cx="81677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take-home message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/>
              </a:buClr>
            </a:pPr>
            <a:endParaRPr lang="en-US" altLang="zh-CN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Shrinkage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estimator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handle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Diversity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(many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agents).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Sparsity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(each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agents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observations).</a:t>
            </a:r>
          </a:p>
          <a:p>
            <a:pPr marL="914400" lvl="1" indent="-457200">
              <a:buClr>
                <a:schemeClr val="accent1"/>
              </a:buClr>
              <a:buFont typeface="+mj-lt"/>
              <a:buAutoNum type="arabicPeriod"/>
            </a:pPr>
            <a:endParaRPr lang="en-CA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downstream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applications.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6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40" y="170004"/>
            <a:ext cx="10871200" cy="609600"/>
          </a:xfrm>
        </p:spPr>
        <p:txBody>
          <a:bodyPr/>
          <a:lstStyle/>
          <a:p>
            <a:r>
              <a:rPr lang="en-US" altLang="zh-CN" b="1" dirty="0"/>
              <a:t>Empirical</a:t>
            </a:r>
            <a:r>
              <a:rPr lang="zh-CN" altLang="en-US" b="1" dirty="0"/>
              <a:t> </a:t>
            </a:r>
            <a:r>
              <a:rPr lang="en-US" altLang="zh-CN" b="1" dirty="0"/>
              <a:t>Evaluation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DCB015-CB16-4071-9E21-D4E0AD0D42B6}"/>
              </a:ext>
            </a:extLst>
          </p:cNvPr>
          <p:cNvSpPr/>
          <p:nvPr/>
        </p:nvSpPr>
        <p:spPr>
          <a:xfrm>
            <a:off x="256416" y="1016855"/>
            <a:ext cx="1028966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Generative Performance: On-Puck Player Identification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which player is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acting given the current match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follows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(ablation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Design):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CVRNN,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CAERNN,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RNN,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MA-BE,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CVAE,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B0995D-A563-2A46-8D5E-4EA68003BD82}"/>
              </a:ext>
            </a:extLst>
          </p:cNvPr>
          <p:cNvSpPr txBox="1">
            <a:spLocks/>
          </p:cNvSpPr>
          <p:nvPr/>
        </p:nvSpPr>
        <p:spPr>
          <a:xfrm>
            <a:off x="4305300" y="6434653"/>
            <a:ext cx="35814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  <a:lvl6pPr marL="2514537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6pPr>
            <a:lvl7pPr marL="2971726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7pPr>
            <a:lvl8pPr marL="3428914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8pPr>
            <a:lvl9pPr marL="3886103" indent="-228594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2400" kern="120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CA" altLang="zh-CN" sz="1800" b="1" dirty="0" err="1">
                <a:solidFill>
                  <a:schemeClr val="bg1"/>
                </a:solidFill>
                <a:latin typeface="Calibri" charset="0"/>
              </a:rPr>
              <a:t>Neurips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A2418-3A40-9447-BD28-AA9FE3FA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8" y="2155628"/>
            <a:ext cx="8157272" cy="21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6749"/>
      </p:ext>
    </p:extLst>
  </p:cSld>
  <p:clrMapOvr>
    <a:masterClrMapping/>
  </p:clrMapOvr>
</p:sld>
</file>

<file path=ppt/theme/theme1.xml><?xml version="1.0" encoding="utf-8"?>
<a:theme xmlns:a="http://schemas.openxmlformats.org/drawingml/2006/main" name="SFU_Template_Beta_0.2">
  <a:themeElements>
    <a:clrScheme name="SFU_Template_Beta_0.2 13">
      <a:dk1>
        <a:srgbClr val="000000"/>
      </a:dk1>
      <a:lt1>
        <a:srgbClr val="FFFFFF"/>
      </a:lt1>
      <a:dk2>
        <a:srgbClr val="FFFFFF"/>
      </a:dk2>
      <a:lt2>
        <a:srgbClr val="464847"/>
      </a:lt2>
      <a:accent1>
        <a:srgbClr val="9E0927"/>
      </a:accent1>
      <a:accent2>
        <a:srgbClr val="003874"/>
      </a:accent2>
      <a:accent3>
        <a:srgbClr val="FFFFFF"/>
      </a:accent3>
      <a:accent4>
        <a:srgbClr val="000000"/>
      </a:accent4>
      <a:accent5>
        <a:srgbClr val="CCAAAC"/>
      </a:accent5>
      <a:accent6>
        <a:srgbClr val="003268"/>
      </a:accent6>
      <a:hlink>
        <a:srgbClr val="006AA8"/>
      </a:hlink>
      <a:folHlink>
        <a:srgbClr val="BA2B48"/>
      </a:folHlink>
    </a:clrScheme>
    <a:fontScheme name="SFU_Template_Beta_0.2">
      <a:majorFont>
        <a:latin typeface="DINPro-Medium"/>
        <a:ea typeface="ＭＳ Ｐゴシック"/>
        <a:cs typeface="ＭＳ Ｐゴシック"/>
      </a:majorFont>
      <a:minorFont>
        <a:latin typeface="Helvetic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SFU_Template_Beta_0.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3">
        <a:dk1>
          <a:srgbClr val="000000"/>
        </a:dk1>
        <a:lt1>
          <a:srgbClr val="FFFFFF"/>
        </a:lt1>
        <a:dk2>
          <a:srgbClr val="FFFFFF"/>
        </a:dk2>
        <a:lt2>
          <a:srgbClr val="464847"/>
        </a:lt2>
        <a:accent1>
          <a:srgbClr val="9E0927"/>
        </a:accent1>
        <a:accent2>
          <a:srgbClr val="003874"/>
        </a:accent2>
        <a:accent3>
          <a:srgbClr val="FFFFFF"/>
        </a:accent3>
        <a:accent4>
          <a:srgbClr val="000000"/>
        </a:accent4>
        <a:accent5>
          <a:srgbClr val="CCAAAC"/>
        </a:accent5>
        <a:accent6>
          <a:srgbClr val="003268"/>
        </a:accent6>
        <a:hlink>
          <a:srgbClr val="006AA8"/>
        </a:hlink>
        <a:folHlink>
          <a:srgbClr val="BA2B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17546</TotalTime>
  <Words>559</Words>
  <Application>Microsoft Macintosh PowerPoint</Application>
  <PresentationFormat>Widescreen</PresentationFormat>
  <Paragraphs>84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DINPro-Medium</vt:lpstr>
      <vt:lpstr>ＭＳ Ｐゴシック</vt:lpstr>
      <vt:lpstr>ＭＳ Ｐゴシック</vt:lpstr>
      <vt:lpstr>Arial</vt:lpstr>
      <vt:lpstr>Calibri</vt:lpstr>
      <vt:lpstr>Calibri Light</vt:lpstr>
      <vt:lpstr>Cambria Math</vt:lpstr>
      <vt:lpstr>Helvetica</vt:lpstr>
      <vt:lpstr>Times</vt:lpstr>
      <vt:lpstr>Wingdings</vt:lpstr>
      <vt:lpstr>SFU_Template_Beta_0.2</vt:lpstr>
      <vt:lpstr>Office Theme</vt:lpstr>
      <vt:lpstr>Learning Agent Representations for Ice Hockey</vt:lpstr>
      <vt:lpstr>Player Embedding</vt:lpstr>
      <vt:lpstr>Model Structure</vt:lpstr>
      <vt:lpstr>Empirical Evaluation</vt:lpstr>
      <vt:lpstr>Conclusion</vt:lpstr>
      <vt:lpstr>Empirical Evaluation</vt:lpstr>
    </vt:vector>
  </TitlesOfParts>
  <Company>Simon Fraser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Jennifer Conroy</dc:creator>
  <cp:lastModifiedBy>Guiliang Liu</cp:lastModifiedBy>
  <cp:revision>328</cp:revision>
  <cp:lastPrinted>2016-05-18T22:17:43Z</cp:lastPrinted>
  <dcterms:created xsi:type="dcterms:W3CDTF">2007-05-10T23:03:35Z</dcterms:created>
  <dcterms:modified xsi:type="dcterms:W3CDTF">2020-10-09T23:43:16Z</dcterms:modified>
</cp:coreProperties>
</file>